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DB8003-737E-484F-BD56-2CB80FCE48B2}" type="datetimeFigureOut">
              <a:rPr lang="en-US" smtClean="0"/>
              <a:t>12/17/2012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E38A09-E187-4FD4-96B2-A2FE06504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573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38A09-E187-4FD4-96B2-A2FE065041C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730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AAAC-1A88-499D-9D0E-F0AEC7D1A1F2}" type="datetime1">
              <a:rPr lang="en-US" smtClean="0"/>
              <a:t>12/17/2012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*= significant at .05 level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3A6D4-DCCB-40F9-80A1-A180E2E867A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ED452-14D5-408E-8A3E-EF861B8EEB2D}" type="datetime1">
              <a:rPr lang="en-US" smtClean="0"/>
              <a:t>12/17/2012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*= significant at .05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3A6D4-DCCB-40F9-80A1-A180E2E867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FB827-00D4-409F-9531-29B00C7AD5E7}" type="datetime1">
              <a:rPr lang="en-US" smtClean="0"/>
              <a:t>12/17/2012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*= significant at .05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3A6D4-DCCB-40F9-80A1-A180E2E867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0E55D-44CE-41BA-8ACD-605B355A482A}" type="datetime1">
              <a:rPr lang="en-US" smtClean="0"/>
              <a:t>12/17/2012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*= significant at .05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3A6D4-DCCB-40F9-80A1-A180E2E867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BE68-EF6A-4BFB-BB81-621C45969C52}" type="datetime1">
              <a:rPr lang="en-US" smtClean="0"/>
              <a:t>12/17/2012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*= significant at .05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3A6D4-DCCB-40F9-80A1-A180E2E867A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2B3FB-5D3D-4887-962B-3454DB4BB2F3}" type="datetime1">
              <a:rPr lang="en-US" smtClean="0"/>
              <a:t>12/17/2012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*= significant at .05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3A6D4-DCCB-40F9-80A1-A180E2E867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276F-2446-4F98-813E-38590FCCB4BA}" type="datetime1">
              <a:rPr lang="en-US" smtClean="0"/>
              <a:t>12/17/2012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*= significant at .05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3A6D4-DCCB-40F9-80A1-A180E2E867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97282-D011-4731-B109-6D2EC8569D3D}" type="datetime1">
              <a:rPr lang="en-US" smtClean="0"/>
              <a:t>12/17/2012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*= significant at .05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3A6D4-DCCB-40F9-80A1-A180E2E867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CA1F0-E3EF-4B60-BFE1-44723C5CE37D}" type="datetime1">
              <a:rPr lang="en-US" smtClean="0"/>
              <a:t>12/17/2012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*= significant at .05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3A6D4-DCCB-40F9-80A1-A180E2E867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009E9-70A6-475B-A71F-DD03D20A595D}" type="datetime1">
              <a:rPr lang="en-US" smtClean="0"/>
              <a:t>12/17/2012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*= significant at .05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3A6D4-DCCB-40F9-80A1-A180E2E867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493B-0927-4896-915F-DAB65610D872}" type="datetime1">
              <a:rPr lang="en-US" smtClean="0"/>
              <a:t>12/17/2012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*= significant at .05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6A3A6D4-DCCB-40F9-80A1-A180E2E867A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ABAE935-09C7-4CE1-AA35-739B881FA1F7}" type="datetime1">
              <a:rPr lang="en-US" smtClean="0"/>
              <a:t>12/17/2012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*= significant at .05 level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6A3A6D4-DCCB-40F9-80A1-A180E2E867A1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megatiming.com/Competition?id=00010C0102FFFFFFFFFFFFFFFFFFFFFF&amp;sport=AQ&amp;year=2012" TargetMode="External"/><Relationship Id="rId2" Type="http://schemas.openxmlformats.org/officeDocument/2006/relationships/hyperlink" Target="http://grfx.cstv.com/photos/schools/osu/sports/m-swim/auto_pdf/2012-13/misc_non_event/113012-finals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Examining the Fastest Race in Swimming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Calvin Lutz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30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with OT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Again, </a:t>
            </a:r>
            <a:r>
              <a:rPr lang="en-US" smtClean="0"/>
              <a:t>use nonparametric </a:t>
            </a:r>
            <a:r>
              <a:rPr lang="en-US" dirty="0" smtClean="0"/>
              <a:t>setting due to the same reasons as DI.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743200"/>
            <a:ext cx="54864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802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Bunch of Repetition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Test Associations of:</a:t>
                </a:r>
              </a:p>
              <a:p>
                <a:pPr lvl="1"/>
                <a:r>
                  <a:rPr lang="en-US" dirty="0" smtClean="0"/>
                  <a:t>Reaction Time</a:t>
                </a:r>
              </a:p>
              <a:p>
                <a:pPr lvl="1"/>
                <a:r>
                  <a:rPr lang="en-US" dirty="0" smtClean="0"/>
                  <a:t>Event Time</a:t>
                </a:r>
              </a:p>
              <a:p>
                <a:pPr lvl="1"/>
                <a:r>
                  <a:rPr lang="en-US" dirty="0" smtClean="0"/>
                  <a:t>Age</a:t>
                </a:r>
              </a:p>
              <a:p>
                <a:r>
                  <a:rPr lang="en-US" dirty="0" smtClean="0"/>
                  <a:t>Test Procedure: Kendall</a:t>
                </a:r>
              </a:p>
              <a:p>
                <a:pPr lvl="1"/>
                <a:r>
                  <a:rPr lang="en-US" dirty="0" smtClean="0"/>
                  <a:t>Based on signs</a:t>
                </a:r>
                <a:endParaRPr lang="en-US" dirty="0"/>
              </a:p>
              <a:p>
                <a:pPr marL="484632" indent="-457200"/>
                <a:r>
                  <a:rPr lang="en-US" dirty="0" smtClean="0"/>
                  <a:t>Hypothesis Testing</a:t>
                </a:r>
              </a:p>
              <a:p>
                <a:pPr marL="850392" lvl="1" indent="-457200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:</m:t>
                    </m:r>
                    <m:r>
                      <a:rPr lang="en-US" i="1">
                        <a:latin typeface="Cambria Math"/>
                      </a:rPr>
                      <m:t>𝑋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𝑎𝑛𝑑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𝑌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𝑎𝑟𝑒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𝑖𝑛𝑑𝑒𝑝𝑒𝑛𝑑𝑒𝑛𝑡</m:t>
                    </m:r>
                    <m:r>
                      <a:rPr lang="en-US" i="1">
                        <a:latin typeface="Cambria Math"/>
                      </a:rPr>
                      <m:t> , </m:t>
                    </m:r>
                    <m:r>
                      <a:rPr lang="en-US" i="1">
                        <a:latin typeface="Cambria Math"/>
                      </a:rPr>
                      <m:t>𝜏</m:t>
                    </m:r>
                    <m:r>
                      <a:rPr lang="en-US" i="1">
                        <a:latin typeface="Cambria Math"/>
                      </a:rPr>
                      <m:t>=0</m:t>
                    </m:r>
                  </m:oMath>
                </a14:m>
                <a:endParaRPr lang="en-US" dirty="0" smtClean="0"/>
              </a:p>
              <a:p>
                <a:pPr marL="850392" lvl="1" indent="-457200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:</m:t>
                    </m:r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𝑎𝑛𝑑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𝑌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𝑎𝑟𝑒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𝑐𝑜𝑟𝑟𝑒𝑙𝑎𝑡𝑒𝑑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i="1">
                        <a:latin typeface="Cambria Math"/>
                      </a:rPr>
                      <m:t>𝜏</m:t>
                    </m:r>
                    <m:r>
                      <a:rPr lang="en-US" i="1">
                        <a:latin typeface="Cambria Math"/>
                      </a:rPr>
                      <m:t>≠0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1124712" lvl="2" indent="-457200"/>
                <a:r>
                  <a:rPr lang="en-US" dirty="0" smtClean="0"/>
                  <a:t>Reason for two-sided approach?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89" t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855078"/>
            <a:ext cx="2514600" cy="3350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627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Reaction Time and Event Time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D1 Men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smtClean="0">
                        <a:latin typeface="Cambria Math"/>
                        <a:ea typeface="Cambria Math"/>
                      </a:rPr>
                      <m:t>τ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/>
                      <m:t>−0.04964124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p-value = </a:t>
                </a:r>
                <a:r>
                  <a:rPr lang="en-US" dirty="0" smtClean="0"/>
                  <a:t>0.7666</a:t>
                </a:r>
              </a:p>
              <a:p>
                <a:r>
                  <a:rPr lang="en-US" dirty="0" smtClean="0"/>
                  <a:t>Olympic Trials: Men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>
                        <a:latin typeface="Cambria Math"/>
                        <a:ea typeface="Cambria Math"/>
                      </a:rPr>
                      <m:t>τ</m:t>
                    </m:r>
                    <m:r>
                      <a:rPr lang="en-US" i="0"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/>
                      <m:t>−0.07698004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p-value = </a:t>
                </a:r>
                <a:r>
                  <a:rPr lang="en-US" i="1" dirty="0" smtClean="0"/>
                  <a:t>0.6456</a:t>
                </a:r>
              </a:p>
              <a:p>
                <a:r>
                  <a:rPr lang="en-US" dirty="0" smtClean="0"/>
                  <a:t>Olympic Trials: Women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τ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i="1"/>
                      <m:t>−0.0712781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p-value = .6702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89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667000"/>
            <a:ext cx="4314825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399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 and Time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D1 </a:t>
                </a:r>
                <a:r>
                  <a:rPr lang="en-US" dirty="0" smtClean="0"/>
                  <a:t>Men*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τ</m:t>
                    </m:r>
                    <m:r>
                      <a:rPr lang="en-US"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i="1"/>
                      <m:t>−0.4428718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p-value = </a:t>
                </a:r>
                <a:r>
                  <a:rPr lang="en-US" dirty="0" smtClean="0"/>
                  <a:t>.01278</a:t>
                </a:r>
              </a:p>
              <a:p>
                <a:r>
                  <a:rPr lang="en-US" dirty="0" smtClean="0"/>
                  <a:t>Olympic </a:t>
                </a:r>
                <a:r>
                  <a:rPr lang="en-US" dirty="0"/>
                  <a:t>Trials: </a:t>
                </a:r>
                <a:r>
                  <a:rPr lang="en-US" dirty="0" smtClean="0"/>
                  <a:t>Men*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τ</m:t>
                    </m:r>
                    <m:r>
                      <a:rPr lang="en-US"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/>
                      <m:t>−0</m:t>
                    </m:r>
                    <m:r>
                      <m:rPr>
                        <m:nor/>
                      </m:rPr>
                      <a:rPr lang="en-US" b="0" i="0" smtClean="0"/>
                      <m:t>.5309056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p-value = </a:t>
                </a:r>
                <a:r>
                  <a:rPr lang="en-US" dirty="0" smtClean="0"/>
                  <a:t>.00162</a:t>
                </a:r>
                <a:endParaRPr lang="en-US" i="1" dirty="0"/>
              </a:p>
              <a:p>
                <a:r>
                  <a:rPr lang="en-US" dirty="0"/>
                  <a:t>Olympic Trials: </a:t>
                </a:r>
                <a:r>
                  <a:rPr lang="en-US" dirty="0" smtClean="0"/>
                  <a:t>Women**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τ</m:t>
                    </m:r>
                    <m:r>
                      <a:rPr lang="en-US"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b="0" i="1" smtClean="0">
                        <a:latin typeface="Cambria Math"/>
                        <a:ea typeface="Cambria Math"/>
                      </a:rPr>
                      <m:t>−.2875738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p-value = </a:t>
                </a:r>
                <a:r>
                  <a:rPr lang="en-US" dirty="0" smtClean="0"/>
                  <a:t>.08727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889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*= significant at .05 level</a:t>
            </a:r>
          </a:p>
          <a:p>
            <a:r>
              <a:rPr lang="en-US" dirty="0" smtClean="0"/>
              <a:t>** = significant at .1 level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00200"/>
            <a:ext cx="3875280" cy="293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615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Reaction Time and Age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D1 Men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>
                        <a:latin typeface="Cambria Math"/>
                        <a:ea typeface="Cambria Math"/>
                      </a:rPr>
                      <m:t>τ</m:t>
                    </m:r>
                    <m:r>
                      <a:rPr lang="en-US" i="0"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/>
                      <m:t>0.09536745</m:t>
                    </m:r>
                  </m:oMath>
                </a14:m>
                <a:endParaRPr lang="en-US" dirty="0" smtClean="0">
                  <a:ea typeface="Cambria Math"/>
                </a:endParaRPr>
              </a:p>
              <a:p>
                <a:pPr lvl="1"/>
                <a:r>
                  <a:rPr lang="en-US" dirty="0"/>
                  <a:t>p-value = </a:t>
                </a:r>
                <a:r>
                  <a:rPr lang="en-US" dirty="0" smtClean="0"/>
                  <a:t>.6035</a:t>
                </a:r>
                <a:endParaRPr lang="en-US" dirty="0"/>
              </a:p>
              <a:p>
                <a:r>
                  <a:rPr lang="en-US" dirty="0"/>
                  <a:t>Olympic Trials: </a:t>
                </a:r>
                <a:r>
                  <a:rPr lang="en-US" dirty="0" smtClean="0"/>
                  <a:t>Men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τ</m:t>
                    </m:r>
                    <m:r>
                      <a:rPr lang="en-US"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  <a:ea typeface="Cambria Math"/>
                      </a:rPr>
                      <m:t>.1494278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p-value = </a:t>
                </a:r>
                <a:r>
                  <a:rPr lang="en-US" dirty="0" smtClean="0"/>
                  <a:t>0.3881</a:t>
                </a:r>
                <a:endParaRPr lang="en-US" i="1" dirty="0"/>
              </a:p>
              <a:p>
                <a:r>
                  <a:rPr lang="en-US" dirty="0"/>
                  <a:t>Olympic Trials: </a:t>
                </a:r>
                <a:r>
                  <a:rPr lang="en-US" dirty="0" smtClean="0"/>
                  <a:t>Women**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τ</m:t>
                    </m:r>
                    <m:r>
                      <a:rPr lang="en-US"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  <a:ea typeface="Cambria Math"/>
                      </a:rPr>
                      <m:t> −.3046027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p-value = </a:t>
                </a:r>
                <a:r>
                  <a:rPr lang="en-US" dirty="0" smtClean="0"/>
                  <a:t>.07806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89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</p:spPr>
        <p:txBody>
          <a:bodyPr/>
          <a:lstStyle/>
          <a:p>
            <a:r>
              <a:rPr lang="en-US" dirty="0" smtClean="0"/>
              <a:t>**= significant at .1 level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09800"/>
            <a:ext cx="3048000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20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 of Significant Association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D1 Men</a:t>
            </a:r>
          </a:p>
          <a:p>
            <a:pPr lvl="1"/>
            <a:r>
              <a:rPr lang="en-US" dirty="0" smtClean="0"/>
              <a:t>Age and Time</a:t>
            </a:r>
          </a:p>
          <a:p>
            <a:endParaRPr lang="en-US" dirty="0"/>
          </a:p>
          <a:p>
            <a:r>
              <a:rPr lang="en-US" dirty="0" smtClean="0"/>
              <a:t>Olympic Trials Men</a:t>
            </a:r>
          </a:p>
          <a:p>
            <a:pPr lvl="1"/>
            <a:r>
              <a:rPr lang="en-US" dirty="0" smtClean="0"/>
              <a:t>Age and Time</a:t>
            </a:r>
          </a:p>
          <a:p>
            <a:pPr lvl="1"/>
            <a:endParaRPr lang="en-US" dirty="0"/>
          </a:p>
          <a:p>
            <a:r>
              <a:rPr lang="en-US" dirty="0" smtClean="0"/>
              <a:t>Olympic Trials Women</a:t>
            </a:r>
          </a:p>
          <a:p>
            <a:pPr lvl="1"/>
            <a:r>
              <a:rPr lang="en-US" dirty="0" smtClean="0"/>
              <a:t>Age and Time (.1 level)</a:t>
            </a:r>
          </a:p>
          <a:p>
            <a:pPr lvl="1"/>
            <a:r>
              <a:rPr lang="en-US" dirty="0" smtClean="0"/>
              <a:t>Reaction Time and Age (.1 level)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01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Significant negative association between Age of a swimmer and their 50 freestyle time</a:t>
                </a:r>
              </a:p>
              <a:p>
                <a:pPr lvl="1"/>
                <a:r>
                  <a:rPr lang="en-US" dirty="0" smtClean="0"/>
                  <a:t>i.e. The older you are, the faster you are.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𝑇𝑖𝑚𝑒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↓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𝑎𝑠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𝐴𝑔𝑒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↑ 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No other significant associations found involving reaction time.</a:t>
                </a:r>
              </a:p>
              <a:p>
                <a:r>
                  <a:rPr lang="en-US" dirty="0" smtClean="0"/>
                  <a:t>Does the start matter?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89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66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on the Race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Shortest/fastest race in Swimming = 50 freestyle</a:t>
            </a:r>
          </a:p>
          <a:p>
            <a:pPr marL="393192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Two courses</a:t>
            </a:r>
          </a:p>
          <a:p>
            <a:pPr lvl="2"/>
            <a:r>
              <a:rPr lang="en-US" dirty="0" smtClean="0"/>
              <a:t>Short Course Yards “SCY” (25 yards/length)</a:t>
            </a:r>
          </a:p>
          <a:p>
            <a:pPr lvl="2"/>
            <a:r>
              <a:rPr lang="en-US" dirty="0" smtClean="0"/>
              <a:t>Long Course Meters “LCM” (50 meters/length)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Most competitive meet in the world</a:t>
            </a:r>
          </a:p>
          <a:p>
            <a:pPr lvl="2"/>
            <a:r>
              <a:rPr lang="en-US" dirty="0" smtClean="0"/>
              <a:t>U.S. Olympic Trials</a:t>
            </a:r>
          </a:p>
          <a:p>
            <a:pPr lvl="1"/>
            <a:r>
              <a:rPr lang="en-US" dirty="0" smtClean="0"/>
              <a:t>Most competitive “league”</a:t>
            </a:r>
          </a:p>
          <a:p>
            <a:pPr lvl="2"/>
            <a:r>
              <a:rPr lang="en-US" dirty="0" smtClean="0"/>
              <a:t>NCCA Division 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86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 easily identifiable </a:t>
            </a:r>
            <a:r>
              <a:rPr lang="en-US" dirty="0" smtClean="0"/>
              <a:t>components</a:t>
            </a:r>
            <a:endParaRPr lang="en-US" dirty="0"/>
          </a:p>
          <a:p>
            <a:pPr lvl="1"/>
            <a:r>
              <a:rPr lang="en-US" dirty="0"/>
              <a:t>Reaction Time</a:t>
            </a:r>
          </a:p>
          <a:p>
            <a:pPr lvl="1"/>
            <a:r>
              <a:rPr lang="en-US" dirty="0"/>
              <a:t>Event Time</a:t>
            </a:r>
          </a:p>
          <a:p>
            <a:pPr lvl="1"/>
            <a:r>
              <a:rPr lang="en-US" dirty="0"/>
              <a:t>Start </a:t>
            </a:r>
            <a:endParaRPr lang="en-US" dirty="0" smtClean="0"/>
          </a:p>
          <a:p>
            <a:pPr lvl="2"/>
            <a:r>
              <a:rPr lang="en-US" dirty="0" smtClean="0"/>
              <a:t>Power</a:t>
            </a:r>
            <a:endParaRPr lang="en-US" dirty="0"/>
          </a:p>
          <a:p>
            <a:pPr lvl="2"/>
            <a:r>
              <a:rPr lang="en-US" dirty="0"/>
              <a:t>Track</a:t>
            </a:r>
          </a:p>
          <a:p>
            <a:pPr lvl="2"/>
            <a:r>
              <a:rPr lang="en-US" dirty="0"/>
              <a:t>Relay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666999"/>
            <a:ext cx="4610601" cy="307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870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Differences between starts?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Can test for this</a:t>
                </a:r>
              </a:p>
              <a:p>
                <a:r>
                  <a:rPr lang="en-US" dirty="0" smtClean="0"/>
                  <a:t>Friedman’s Test Procedure</a:t>
                </a:r>
              </a:p>
              <a:p>
                <a:pPr lvl="1"/>
                <a:r>
                  <a:rPr lang="en-US" dirty="0" smtClean="0"/>
                  <a:t>n=20</a:t>
                </a:r>
              </a:p>
              <a:p>
                <a:pPr lvl="1"/>
                <a:r>
                  <a:rPr lang="en-US" dirty="0" smtClean="0"/>
                  <a:t>k=3</a:t>
                </a:r>
              </a:p>
              <a:p>
                <a:r>
                  <a:rPr lang="en-US" dirty="0" smtClean="0"/>
                  <a:t>Hypothesis Testing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 </m:t>
                            </m:r>
                            <m:r>
                              <a:rPr lang="en-US" i="1">
                                <a:latin typeface="Cambria Math"/>
                              </a:rPr>
                              <m:t>𝜏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 </m:t>
                            </m:r>
                            <m:r>
                              <a:rPr lang="en-US" i="1">
                                <a:latin typeface="Cambria Math"/>
                              </a:rPr>
                              <m:t>𝜏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 </m:t>
                            </m:r>
                            <m:r>
                              <a:rPr lang="en-US" i="1">
                                <a:latin typeface="Cambria Math"/>
                              </a:rPr>
                              <m:t>𝜏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𝑖</m:t>
                    </m:r>
                    <m:r>
                      <a:rPr lang="en-US" i="1">
                        <a:latin typeface="Cambria Math"/>
                      </a:rPr>
                      <m:t>.</m:t>
                    </m:r>
                    <m:r>
                      <a:rPr lang="en-US" i="1">
                        <a:latin typeface="Cambria Math"/>
                      </a:rPr>
                      <m:t>𝑒</m:t>
                    </m:r>
                    <m:r>
                      <a:rPr lang="en-US" i="1">
                        <a:latin typeface="Cambria Math"/>
                      </a:rPr>
                      <m:t>. </m:t>
                    </m:r>
                    <m:r>
                      <a:rPr lang="en-US" i="1">
                        <a:latin typeface="Cambria Math"/>
                      </a:rPr>
                      <m:t>𝑛𝑜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𝑡𝑟𝑒𝑎𝑡𝑚𝑒𝑛𝑡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𝑒𝑓𝑓𝑒𝑐𝑡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:[</m:t>
                    </m:r>
                    <m:r>
                      <a:rPr lang="en-US" i="1">
                        <a:latin typeface="Cambria Math"/>
                      </a:rPr>
                      <m:t>𝑛𝑜𝑡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𝑎𝑙𝑙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𝜏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𝑠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𝑎𝑟𝑒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𝑒𝑞𝑢𝑎𝑙</m:t>
                    </m:r>
                    <m:r>
                      <a:rPr lang="en-US" i="1">
                        <a:latin typeface="Cambria Math"/>
                      </a:rPr>
                      <m:t>]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89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926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Ohio State Invite SCY, November 2012</a:t>
            </a:r>
          </a:p>
          <a:p>
            <a:pPr lvl="1"/>
            <a:r>
              <a:rPr lang="en-US" dirty="0" smtClean="0">
                <a:hlinkClick r:id="rId2"/>
              </a:rPr>
              <a:t>http://grfx.cstv.com/photos/schools/osu/sports/m-swim/auto_pdf/2012-13/misc_non_event/113012-finals.pdf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2012 Olympic Trials LCM (for 2</a:t>
            </a:r>
            <a:r>
              <a:rPr lang="en-US" baseline="30000" dirty="0" smtClean="0"/>
              <a:t>nd</a:t>
            </a:r>
            <a:r>
              <a:rPr lang="en-US" dirty="0" smtClean="0"/>
              <a:t> part)</a:t>
            </a:r>
          </a:p>
          <a:p>
            <a:pPr lvl="1"/>
            <a:r>
              <a:rPr lang="en-US" dirty="0" smtClean="0">
                <a:hlinkClick r:id="rId3"/>
              </a:rPr>
              <a:t>http://www.omegatiming.com/Competition?id=00010C0102FFFFFFFFFFFFFFFFFFFFFF&amp;sport=AQ&amp;year=2012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98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 Nonparametric Setting?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Blocking by swimmer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Could have large outliers, better to look at medians</a:t>
            </a:r>
          </a:p>
          <a:p>
            <a:endParaRPr lang="en-US" dirty="0"/>
          </a:p>
          <a:p>
            <a:r>
              <a:rPr lang="en-US" dirty="0" smtClean="0"/>
              <a:t>Normality = NO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617686"/>
            <a:ext cx="4634098" cy="290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839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7391400" cy="492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503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Friedman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 = 19.90  DF = 2  P = 0.000</a:t>
            </a:r>
          </a:p>
          <a:p>
            <a:endParaRPr lang="en-US" dirty="0" smtClean="0"/>
          </a:p>
          <a:p>
            <a:r>
              <a:rPr lang="en-US" dirty="0" smtClean="0"/>
              <a:t>Rejection of Null Hypothesis</a:t>
            </a:r>
          </a:p>
          <a:p>
            <a:endParaRPr lang="en-US" dirty="0"/>
          </a:p>
          <a:p>
            <a:r>
              <a:rPr lang="en-US" dirty="0" smtClean="0"/>
              <a:t>Follow up with Multiple Comparisons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 Up Multiple Comparison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i="1" dirty="0" smtClean="0"/>
                  <a:t> </a:t>
                </a:r>
                <a:r>
                  <a:rPr lang="en-US" i="1" dirty="0" err="1"/>
                  <a:t>obs.dif</a:t>
                </a:r>
                <a:r>
                  <a:rPr lang="en-US" i="1" dirty="0"/>
                  <a:t>    </a:t>
                </a:r>
                <a:r>
                  <a:rPr lang="en-US" i="1" dirty="0" err="1"/>
                  <a:t>critical.dif</a:t>
                </a:r>
                <a:r>
                  <a:rPr lang="en-US" i="1" dirty="0"/>
                  <a:t>     difference</a:t>
                </a:r>
                <a:endParaRPr lang="en-US" dirty="0"/>
              </a:p>
              <a:p>
                <a:r>
                  <a:rPr lang="en-US" i="1" dirty="0"/>
                  <a:t>1-2      11     15.14086      FALSE</a:t>
                </a:r>
                <a:endParaRPr lang="en-US" dirty="0"/>
              </a:p>
              <a:p>
                <a:r>
                  <a:rPr lang="en-US" i="1" dirty="0"/>
                  <a:t>1-3      17     15.14086       TRUE</a:t>
                </a:r>
                <a:endParaRPr lang="en-US" dirty="0"/>
              </a:p>
              <a:p>
                <a:r>
                  <a:rPr lang="en-US" i="1" dirty="0"/>
                  <a:t>2-3      28     15.14086       </a:t>
                </a:r>
                <a:r>
                  <a:rPr lang="en-US" i="1" dirty="0" smtClean="0"/>
                  <a:t>TRUE</a:t>
                </a:r>
              </a:p>
              <a:p>
                <a:pPr lvl="1"/>
                <a:r>
                  <a:rPr lang="en-US" i="1" dirty="0" smtClean="0"/>
                  <a:t>1 = Track Start</a:t>
                </a:r>
              </a:p>
              <a:p>
                <a:pPr lvl="1"/>
                <a:r>
                  <a:rPr lang="en-US" i="1" dirty="0" smtClean="0"/>
                  <a:t>2 = Power Start</a:t>
                </a:r>
              </a:p>
              <a:p>
                <a:pPr lvl="1"/>
                <a:r>
                  <a:rPr lang="en-US" i="1" dirty="0" smtClean="0"/>
                  <a:t>3 = Relay Start</a:t>
                </a:r>
              </a:p>
              <a:p>
                <a14:m>
                  <m:oMath xmlns:m="http://schemas.openxmlformats.org/officeDocument/2006/math">
                    <m:bar>
                      <m:barPr>
                        <m:ctrlPr>
                          <a:rPr lang="en-US" b="1" i="1">
                            <a:latin typeface="Cambria Math"/>
                          </a:rPr>
                        </m:ctrlPr>
                      </m:barPr>
                      <m:e>
                        <m:r>
                          <a:rPr lang="en-US" b="1" i="1">
                            <a:latin typeface="Cambria Math"/>
                          </a:rPr>
                          <m:t>  </m:t>
                        </m:r>
                        <m:sSub>
                          <m:sSub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𝑹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</a:rPr>
                              <m:t>𝑻𝒓𝒂𝒄𝒌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        </m:t>
                            </m:r>
                          </m:sub>
                        </m:sSub>
                        <m:sSub>
                          <m:sSub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𝑹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</a:rPr>
                              <m:t>𝑷𝒐𝒘𝒆𝒓</m:t>
                            </m:r>
                          </m:sub>
                        </m:sSub>
                      </m:e>
                    </m:bar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               </m:t>
                        </m:r>
                        <m:r>
                          <a:rPr lang="en-US" b="1" i="1">
                            <a:latin typeface="Cambria Math"/>
                          </a:rPr>
                          <m:t>𝑹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𝑹𝒆𝒍𝒂𝒚</m:t>
                        </m:r>
                        <m:r>
                          <a:rPr lang="en-US" b="1" i="1">
                            <a:latin typeface="Cambria Math"/>
                          </a:rPr>
                          <m:t>                  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89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497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675</TotalTime>
  <Words>522</Words>
  <Application>Microsoft Office PowerPoint</Application>
  <PresentationFormat>On-screen Show (4:3)</PresentationFormat>
  <Paragraphs>119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Flow</vt:lpstr>
      <vt:lpstr>Examining the Fastest Race in Swimming</vt:lpstr>
      <vt:lpstr>Background on the Race</vt:lpstr>
      <vt:lpstr>The Race</vt:lpstr>
      <vt:lpstr>Differences between starts?</vt:lpstr>
      <vt:lpstr>Data</vt:lpstr>
      <vt:lpstr>Why a Nonparametric Setting?</vt:lpstr>
      <vt:lpstr>PowerPoint Presentation</vt:lpstr>
      <vt:lpstr>Friedman Results</vt:lpstr>
      <vt:lpstr>Follow Up Multiple Comparison</vt:lpstr>
      <vt:lpstr>Comparing with OT Data</vt:lpstr>
      <vt:lpstr>A Bunch of Repetition</vt:lpstr>
      <vt:lpstr>Reaction Time and Event Time</vt:lpstr>
      <vt:lpstr>Age and Time</vt:lpstr>
      <vt:lpstr>Reaction Time and Age</vt:lpstr>
      <vt:lpstr>Summary of Significant Association</vt:lpstr>
      <vt:lpstr>Conclusion</vt:lpstr>
    </vt:vector>
  </TitlesOfParts>
  <Company>Kenyon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Examining the Fastest Race in Swimming</dc:title>
  <dc:creator>Windows User</dc:creator>
  <cp:lastModifiedBy>Windows User</cp:lastModifiedBy>
  <cp:revision>25</cp:revision>
  <dcterms:created xsi:type="dcterms:W3CDTF">2012-12-14T16:57:55Z</dcterms:created>
  <dcterms:modified xsi:type="dcterms:W3CDTF">2012-12-17T14:50:52Z</dcterms:modified>
</cp:coreProperties>
</file>